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61"/>
  </p:notesMasterIdLst>
  <p:sldIdLst>
    <p:sldId id="256" r:id="rId3"/>
    <p:sldId id="300" r:id="rId4"/>
    <p:sldId id="257" r:id="rId5"/>
    <p:sldId id="258" r:id="rId6"/>
    <p:sldId id="259" r:id="rId7"/>
    <p:sldId id="260" r:id="rId8"/>
    <p:sldId id="292" r:id="rId9"/>
    <p:sldId id="301" r:id="rId10"/>
    <p:sldId id="261" r:id="rId11"/>
    <p:sldId id="262" r:id="rId12"/>
    <p:sldId id="296" r:id="rId13"/>
    <p:sldId id="263" r:id="rId14"/>
    <p:sldId id="297" r:id="rId15"/>
    <p:sldId id="298" r:id="rId16"/>
    <p:sldId id="303" r:id="rId17"/>
    <p:sldId id="268" r:id="rId18"/>
    <p:sldId id="269" r:id="rId19"/>
    <p:sldId id="285" r:id="rId20"/>
    <p:sldId id="299" r:id="rId21"/>
    <p:sldId id="304" r:id="rId22"/>
    <p:sldId id="283" r:id="rId23"/>
    <p:sldId id="280" r:id="rId24"/>
    <p:sldId id="287" r:id="rId25"/>
    <p:sldId id="286" r:id="rId26"/>
    <p:sldId id="305" r:id="rId27"/>
    <p:sldId id="277" r:id="rId28"/>
    <p:sldId id="279" r:id="rId29"/>
    <p:sldId id="278" r:id="rId30"/>
    <p:sldId id="288" r:id="rId31"/>
    <p:sldId id="281" r:id="rId32"/>
    <p:sldId id="282" r:id="rId33"/>
    <p:sldId id="290" r:id="rId34"/>
    <p:sldId id="291" r:id="rId35"/>
    <p:sldId id="306" r:id="rId36"/>
    <p:sldId id="289" r:id="rId37"/>
    <p:sldId id="264" r:id="rId38"/>
    <p:sldId id="265" r:id="rId39"/>
    <p:sldId id="266" r:id="rId40"/>
    <p:sldId id="267" r:id="rId41"/>
    <p:sldId id="309" r:id="rId42"/>
    <p:sldId id="271" r:id="rId43"/>
    <p:sldId id="272" r:id="rId44"/>
    <p:sldId id="273" r:id="rId45"/>
    <p:sldId id="274" r:id="rId46"/>
    <p:sldId id="307" r:id="rId47"/>
    <p:sldId id="308" r:id="rId48"/>
    <p:sldId id="293" r:id="rId49"/>
    <p:sldId id="311" r:id="rId50"/>
    <p:sldId id="312" r:id="rId51"/>
    <p:sldId id="313" r:id="rId52"/>
    <p:sldId id="294" r:id="rId53"/>
    <p:sldId id="318" r:id="rId54"/>
    <p:sldId id="319" r:id="rId55"/>
    <p:sldId id="317" r:id="rId56"/>
    <p:sldId id="295" r:id="rId57"/>
    <p:sldId id="314" r:id="rId58"/>
    <p:sldId id="315" r:id="rId59"/>
    <p:sldId id="316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="" xmlns:p14="http://schemas.microsoft.com/office/powerpoint/2007/7/12/main" val="0"/>
    </p:ext>
    <p:ext uri="{D31A062A-798A-4329-ABDD-BBA856620510}">
      <p14:defaultImageDpi xmlns=""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1783" autoAdjust="0"/>
  </p:normalViewPr>
  <p:slideViewPr>
    <p:cSldViewPr>
      <p:cViewPr varScale="1">
        <p:scale>
          <a:sx n="46" d="100"/>
          <a:sy n="46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DD947-4427-4329-8C43-7B9233F794E9}" type="datetimeFigureOut">
              <a:rPr lang="pt-BR" smtClean="0"/>
              <a:pPr/>
              <a:t>24/4/2010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A91C8-9595-45B3-9522-A47C3F9D0D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07/7/12/main" val="367652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A91C8-9595-45B3-9522-A47C3F9D0D7B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A91C8-9595-45B3-9522-A47C3F9D0D7B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24/4/2010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24/4/2010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24/4/2010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24/4/2010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24/4/2010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24/4/2010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24/4/2010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cybervida.com.br/servidores-quentes-bem-mais-quentes-que-o-desejave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Cabeamento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Curso de tecnologia da informação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42844" y="5857892"/>
            <a:ext cx="3387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dirty="0" err="1" smtClean="0">
                <a:solidFill>
                  <a:prstClr val="black"/>
                </a:solidFill>
                <a:latin typeface="Brush Script MT" pitchFamily="66" charset="0"/>
              </a:rPr>
              <a:t>Prof</a:t>
            </a:r>
            <a:r>
              <a:rPr lang="pt-BR" sz="2800" dirty="0" smtClean="0">
                <a:solidFill>
                  <a:prstClr val="black"/>
                </a:solidFill>
                <a:latin typeface="Brush Script MT" pitchFamily="66" charset="0"/>
              </a:rPr>
              <a:t> André </a:t>
            </a:r>
            <a:r>
              <a:rPr lang="pt-BR" sz="2800" dirty="0" err="1" smtClean="0">
                <a:solidFill>
                  <a:prstClr val="black"/>
                </a:solidFill>
                <a:latin typeface="Brush Script MT" pitchFamily="66" charset="0"/>
              </a:rPr>
              <a:t>Silvertone</a:t>
            </a:r>
            <a:endParaRPr lang="pt-BR" sz="2800" dirty="0">
              <a:solidFill>
                <a:prstClr val="black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Cabo par-trançado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cabos</a:t>
            </a:r>
            <a:endParaRPr lang="pt-BR" dirty="0"/>
          </a:p>
        </p:txBody>
      </p:sp>
      <p:pic>
        <p:nvPicPr>
          <p:cNvPr id="20482" name="Picture 2" descr="http://i.s8.com.br/images/software/cover/img5/21310645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3116"/>
            <a:ext cx="4929222" cy="4143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1802" y="4714884"/>
            <a:ext cx="4014790" cy="1143000"/>
          </a:xfrm>
        </p:spPr>
        <p:txBody>
          <a:bodyPr/>
          <a:lstStyle/>
          <a:p>
            <a:r>
              <a:rPr lang="pt-BR" dirty="0" smtClean="0"/>
              <a:t>UTP / STP</a:t>
            </a:r>
            <a:endParaRPr lang="pt-BR" dirty="0"/>
          </a:p>
        </p:txBody>
      </p:sp>
      <p:pic>
        <p:nvPicPr>
          <p:cNvPr id="1026" name="Picture 2" descr="http://www.gdhpress.com.br/redes/leia/cap1-8_html_m6fbf1a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071678"/>
            <a:ext cx="4143372" cy="257176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8" name="Picture 4" descr="http://2.bp.blogspot.com/_cVBfRVAp-jI/SZLwW6j-v0I/AAAAAAAAAnk/GJkSPgLvVyY/s320/cabout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BEBA8EAE-BF5A-486c-A8C5-ECC9F3942E4B">
                <a14:imgProps xmlns="" xmlns:a14="http://schemas.microsoft.com/office/drawing/2007/7/7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 rot="19281188">
            <a:off x="1126136" y="2283856"/>
            <a:ext cx="2867116" cy="2324102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034" y="285728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Tipos de cabos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07/7/12/main" val="24919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Fibra </a:t>
            </a:r>
            <a:r>
              <a:rPr lang="pt-BR" dirty="0" err="1" smtClean="0"/>
              <a:t>optica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cabos</a:t>
            </a:r>
            <a:endParaRPr lang="pt-BR" dirty="0"/>
          </a:p>
        </p:txBody>
      </p:sp>
      <p:pic>
        <p:nvPicPr>
          <p:cNvPr id="9218" name="Picture 2" descr="f8s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14554"/>
            <a:ext cx="40005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fibra optica</a:t>
            </a:r>
            <a:endParaRPr lang="pt-BR" dirty="0"/>
          </a:p>
        </p:txBody>
      </p:sp>
      <p:pic>
        <p:nvPicPr>
          <p:cNvPr id="1026" name="Picture 2" descr="http://www.gdhpress.com.br/redes/leia/cap1-12_html_349879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928802"/>
            <a:ext cx="8187778" cy="195739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00504"/>
            <a:ext cx="7786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monomodo </a:t>
            </a:r>
            <a:r>
              <a:rPr lang="pt-BR" sz="2800" dirty="0"/>
              <a:t>ou SMF (singlemode fibre</a:t>
            </a:r>
            <a:r>
              <a:rPr lang="pt-BR" sz="2800" dirty="0" smtClean="0"/>
              <a:t>)</a:t>
            </a:r>
          </a:p>
          <a:p>
            <a:r>
              <a:rPr lang="pt-BR" sz="2800" dirty="0" smtClean="0"/>
              <a:t> </a:t>
            </a:r>
          </a:p>
          <a:p>
            <a:r>
              <a:rPr lang="pt-BR" sz="2800" dirty="0" smtClean="0"/>
              <a:t>Multimodo ou  </a:t>
            </a:r>
            <a:r>
              <a:rPr lang="pt-BR" sz="2800" dirty="0"/>
              <a:t>MMF (multimode fibre</a:t>
            </a:r>
            <a:r>
              <a:rPr lang="pt-BR" dirty="0"/>
              <a:t>) </a:t>
            </a:r>
          </a:p>
        </p:txBody>
      </p:sp>
    </p:spTree>
    <p:extLst>
      <p:ext uri="{BB962C8B-B14F-4D97-AF65-F5344CB8AC3E}">
        <p14:creationId xmlns="" xmlns:p14="http://schemas.microsoft.com/office/powerpoint/2007/7/12/main" val="253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128685" cy="529634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07/7/12/main" val="19566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 rot="18959366">
            <a:off x="2576572" y="2088645"/>
            <a:ext cx="4829180" cy="1143000"/>
          </a:xfrm>
        </p:spPr>
        <p:txBody>
          <a:bodyPr/>
          <a:lstStyle/>
          <a:p>
            <a:r>
              <a:rPr lang="pt-BR" dirty="0" smtClean="0"/>
              <a:t>Conectores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07/7/12/main" val="17549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Conectores</a:t>
            </a:r>
            <a:endParaRPr lang="pt-BR" dirty="0"/>
          </a:p>
        </p:txBody>
      </p:sp>
      <p:pic>
        <p:nvPicPr>
          <p:cNvPr id="23554" name="Picture 2" descr="http://www.mundomax.com.br/_acessorios_diversos_eletronicos/conector_bnc_macho_f_femea_curto_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3000396" cy="3000396"/>
          </a:xfrm>
          <a:prstGeom prst="rect">
            <a:avLst/>
          </a:prstGeom>
          <a:noFill/>
        </p:spPr>
      </p:pic>
      <p:pic>
        <p:nvPicPr>
          <p:cNvPr id="8194" name="Picture 2" descr="http://media.digikey.com/photos/Amphenol%20Photos/202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500306"/>
            <a:ext cx="1779575" cy="1779575"/>
          </a:xfrm>
          <a:prstGeom prst="rect">
            <a:avLst/>
          </a:prstGeom>
          <a:noFill/>
        </p:spPr>
      </p:pic>
      <p:pic>
        <p:nvPicPr>
          <p:cNvPr id="8196" name="Picture 4" descr="http://media.digikey.com/photos/Tyco%20Amp%20Photos/413592-2,%20413592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285992"/>
            <a:ext cx="2208203" cy="2208203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857224" y="5072074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Conector BNC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BNC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071934" y="5000636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Terminador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643702" y="5000636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BNC tipo “T”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RJ-45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Conectores</a:t>
            </a:r>
            <a:endParaRPr lang="pt-BR" dirty="0"/>
          </a:p>
        </p:txBody>
      </p:sp>
      <p:pic>
        <p:nvPicPr>
          <p:cNvPr id="40962" name="Picture 2" descr="http://www.valecomp.com.br/valecomp08/produtos/conector%20rj%2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85860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RJ-45 (fêmea)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Conectores</a:t>
            </a:r>
            <a:endParaRPr lang="pt-B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49" y="2030464"/>
            <a:ext cx="4080971" cy="311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Conectores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BEBA8EAE-BF5A-486c-A8C5-ECC9F3942E4B">
                <a14:imgProps xmlns="" xmlns:a14="http://schemas.microsoft.com/office/drawing/2007/7/7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8574497" cy="285752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07/7/12/main" val="22449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967708">
            <a:off x="949062" y="2103685"/>
            <a:ext cx="8229600" cy="1143000"/>
          </a:xfrm>
        </p:spPr>
        <p:txBody>
          <a:bodyPr/>
          <a:lstStyle/>
          <a:p>
            <a:r>
              <a:rPr lang="pt-BR" dirty="0" smtClean="0"/>
              <a:t>Tipos de placas de rede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07/7/12/main" val="11021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167474">
            <a:off x="2143108" y="2928934"/>
            <a:ext cx="4900618" cy="1143000"/>
          </a:xfrm>
        </p:spPr>
        <p:txBody>
          <a:bodyPr/>
          <a:lstStyle/>
          <a:p>
            <a:r>
              <a:rPr lang="pt-BR" dirty="0" smtClean="0"/>
              <a:t>Outros materiais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07/7/12/main" val="38653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Organizadores</a:t>
            </a:r>
            <a:endParaRPr lang="pt-BR" dirty="0"/>
          </a:p>
        </p:txBody>
      </p:sp>
      <p:pic>
        <p:nvPicPr>
          <p:cNvPr id="43010" name="Picture 2" descr="http://www.centertel.com.br/utilnet/figuras_detalhes/anilha-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3"/>
            <a:ext cx="2786082" cy="1716227"/>
          </a:xfrm>
          <a:prstGeom prst="rect">
            <a:avLst/>
          </a:prstGeom>
          <a:noFill/>
        </p:spPr>
      </p:pic>
      <p:pic>
        <p:nvPicPr>
          <p:cNvPr id="43012" name="Picture 4" descr="http://www.multitoc.com.br/imgalta/capa%20modular%208x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428736"/>
            <a:ext cx="3144196" cy="1922451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428728" y="3643314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Anilhas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29190" y="364331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Capa para RJ-45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Patch</a:t>
            </a:r>
            <a:r>
              <a:rPr lang="pt-BR" dirty="0" smtClean="0"/>
              <a:t> </a:t>
            </a:r>
            <a:r>
              <a:rPr lang="pt-BR" dirty="0" err="1" smtClean="0"/>
              <a:t>panel</a:t>
            </a:r>
            <a:endParaRPr lang="pt-BR" dirty="0"/>
          </a:p>
        </p:txBody>
      </p:sp>
      <p:pic>
        <p:nvPicPr>
          <p:cNvPr id="41986" name="Picture 2" descr="http://www.audiosoundselectronics.com/images/product/medium/4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100181">
            <a:off x="3214678" y="1214422"/>
            <a:ext cx="2762250" cy="460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rack</a:t>
            </a:r>
            <a:endParaRPr lang="pt-B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71546"/>
            <a:ext cx="3929089" cy="494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Tomadas</a:t>
            </a:r>
            <a:endParaRPr lang="pt-B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29908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2"/>
            <a:ext cx="30384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467756">
            <a:off x="2357422" y="3071810"/>
            <a:ext cx="3971924" cy="1143000"/>
          </a:xfrm>
        </p:spPr>
        <p:txBody>
          <a:bodyPr/>
          <a:lstStyle/>
          <a:p>
            <a:r>
              <a:rPr lang="pt-BR" dirty="0" smtClean="0"/>
              <a:t>Ferramentas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07/7/12/main" val="3813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Alicate de </a:t>
            </a:r>
            <a:r>
              <a:rPr lang="pt-BR" dirty="0" err="1" smtClean="0"/>
              <a:t>crimpar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ferramentas</a:t>
            </a:r>
            <a:endParaRPr lang="pt-BR" dirty="0"/>
          </a:p>
        </p:txBody>
      </p:sp>
      <p:pic>
        <p:nvPicPr>
          <p:cNvPr id="36866" name="Picture 2" descr="http://pan1.fotovista.com/dev/1/4/00341641/l_00341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00240"/>
            <a:ext cx="410902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Crimpador</a:t>
            </a:r>
            <a:r>
              <a:rPr lang="pt-BR" dirty="0" smtClean="0"/>
              <a:t> para </a:t>
            </a:r>
            <a:r>
              <a:rPr lang="pt-BR" dirty="0" err="1" smtClean="0"/>
              <a:t>patch</a:t>
            </a:r>
            <a:r>
              <a:rPr lang="pt-BR" dirty="0" smtClean="0"/>
              <a:t> </a:t>
            </a:r>
            <a:r>
              <a:rPr lang="pt-BR" dirty="0" err="1" smtClean="0"/>
              <a:t>panel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Ferramentas</a:t>
            </a:r>
            <a:endParaRPr lang="pt-BR" dirty="0"/>
          </a:p>
        </p:txBody>
      </p:sp>
      <p:pic>
        <p:nvPicPr>
          <p:cNvPr id="38914" name="Picture 2" descr="http://www.severoroth.com.br/site/adminv1/upload/idProduto_maior_7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3116"/>
            <a:ext cx="3857625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Testador de cabos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Ferramentas</a:t>
            </a:r>
            <a:endParaRPr lang="pt-BR" dirty="0"/>
          </a:p>
        </p:txBody>
      </p:sp>
      <p:pic>
        <p:nvPicPr>
          <p:cNvPr id="37890" name="Picture 2" descr="http://www.star1000.com.br/loja/images/testador_de_cab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71678"/>
            <a:ext cx="4571992" cy="3809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Os próximos slides mostram como não fazer o cabeamento de rede: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não fazer o cabeamento da sua rede.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10/10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placas de rede</a:t>
            </a:r>
            <a:endParaRPr lang="pt-BR" dirty="0"/>
          </a:p>
        </p:txBody>
      </p:sp>
      <p:pic>
        <p:nvPicPr>
          <p:cNvPr id="1026" name="Picture 2" descr="http://www.laercio.com.br/artigos/HARDWARE/HARD-019/hard-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372" y="2285991"/>
            <a:ext cx="4535644" cy="3268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não fazer um cabeamento</a:t>
            </a:r>
            <a:endParaRPr lang="pt-BR" dirty="0"/>
          </a:p>
        </p:txBody>
      </p:sp>
      <p:pic>
        <p:nvPicPr>
          <p:cNvPr id="39938" name="Picture 2" descr="\\apolo\professores$\Informática\andre\Hardware\Redes\backbones\Backb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905620" cy="450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Nem assim</a:t>
            </a:r>
            <a:endParaRPr lang="pt-BR" dirty="0"/>
          </a:p>
        </p:txBody>
      </p:sp>
      <p:pic>
        <p:nvPicPr>
          <p:cNvPr id="40964" name="Picture 4" descr="http://1.bp.blogspot.com/_LMyAb-qFdMo/ScF7LC89nXI/AAAAAAAAAL8/uR2i_RZB7c4/s320/cabeamento_estruturado_redes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654848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Ou seu servidor poderá ficar assim: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Obs</a:t>
            </a:r>
            <a:r>
              <a:rPr lang="pt-BR" dirty="0" smtClean="0"/>
              <a:t>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cybervida.com.br/0810/16-servidores/hot-servers-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857232"/>
            <a:ext cx="6381795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416863">
            <a:off x="2143108" y="2857496"/>
            <a:ext cx="4829180" cy="1143000"/>
          </a:xfrm>
        </p:spPr>
        <p:txBody>
          <a:bodyPr/>
          <a:lstStyle/>
          <a:p>
            <a:r>
              <a:rPr lang="pt-BR" dirty="0" smtClean="0"/>
              <a:t>Tipos de redes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07/7/12/main" val="19027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Rede local (LAN)</a:t>
            </a:r>
          </a:p>
          <a:p>
            <a:pPr>
              <a:buNone/>
            </a:pPr>
            <a:r>
              <a:rPr lang="pt-BR" b="1" dirty="0" smtClean="0"/>
              <a:t>      Local </a:t>
            </a:r>
            <a:r>
              <a:rPr lang="pt-BR" b="1" dirty="0" err="1" smtClean="0"/>
              <a:t>area</a:t>
            </a:r>
            <a:r>
              <a:rPr lang="pt-BR" b="1" dirty="0" smtClean="0"/>
              <a:t> network </a:t>
            </a:r>
          </a:p>
          <a:p>
            <a:pPr>
              <a:buNone/>
            </a:pPr>
            <a:endParaRPr lang="pt-BR" b="1" dirty="0" smtClean="0"/>
          </a:p>
          <a:p>
            <a:r>
              <a:rPr lang="pt-BR" b="1" dirty="0" smtClean="0"/>
              <a:t>Rede de área remota (WAN)</a:t>
            </a:r>
          </a:p>
          <a:p>
            <a:pPr>
              <a:buNone/>
            </a:pPr>
            <a:r>
              <a:rPr lang="pt-BR" b="1" dirty="0" smtClean="0"/>
              <a:t>      </a:t>
            </a:r>
            <a:r>
              <a:rPr lang="pt-BR" b="1" dirty="0" err="1" smtClean="0"/>
              <a:t>Wide</a:t>
            </a:r>
            <a:r>
              <a:rPr lang="pt-BR" b="1" dirty="0" smtClean="0"/>
              <a:t> </a:t>
            </a:r>
            <a:r>
              <a:rPr lang="pt-BR" b="1" dirty="0" err="1" smtClean="0"/>
              <a:t>area</a:t>
            </a:r>
            <a:r>
              <a:rPr lang="pt-BR" b="1" dirty="0" smtClean="0"/>
              <a:t> network</a:t>
            </a:r>
          </a:p>
          <a:p>
            <a:pPr>
              <a:buNone/>
            </a:pPr>
            <a:endParaRPr lang="pt-BR" b="1" dirty="0" smtClean="0"/>
          </a:p>
          <a:p>
            <a:r>
              <a:rPr lang="pt-BR" b="1" dirty="0" smtClean="0"/>
              <a:t>Rede local sem fios(WLAN)</a:t>
            </a:r>
          </a:p>
          <a:p>
            <a:pPr>
              <a:buNone/>
            </a:pPr>
            <a:r>
              <a:rPr lang="pt-BR" b="1" dirty="0" smtClean="0"/>
              <a:t>      Wireless local </a:t>
            </a:r>
            <a:r>
              <a:rPr lang="pt-BR" b="1" dirty="0" err="1" smtClean="0"/>
              <a:t>area</a:t>
            </a:r>
            <a:r>
              <a:rPr lang="pt-BR" b="1" dirty="0" smtClean="0"/>
              <a:t> Network</a:t>
            </a:r>
          </a:p>
          <a:p>
            <a:pPr>
              <a:buNone/>
            </a:pPr>
            <a:endParaRPr lang="pt-BR" b="1" dirty="0" smtClean="0"/>
          </a:p>
          <a:p>
            <a:r>
              <a:rPr lang="pt-BR" b="1" dirty="0" smtClean="0"/>
              <a:t>Rede metropolitana (MAN)</a:t>
            </a:r>
          </a:p>
          <a:p>
            <a:pPr>
              <a:buNone/>
            </a:pPr>
            <a:r>
              <a:rPr lang="pt-BR" b="1" dirty="0" smtClean="0"/>
              <a:t>      </a:t>
            </a:r>
            <a:r>
              <a:rPr lang="pt-BR" b="1" dirty="0" err="1" smtClean="0"/>
              <a:t>Metropolitam</a:t>
            </a:r>
            <a:r>
              <a:rPr lang="pt-BR" b="1" dirty="0" smtClean="0"/>
              <a:t> </a:t>
            </a:r>
            <a:r>
              <a:rPr lang="pt-BR" b="1" dirty="0" err="1" smtClean="0"/>
              <a:t>area</a:t>
            </a:r>
            <a:r>
              <a:rPr lang="pt-BR" b="1" dirty="0" smtClean="0"/>
              <a:t> network</a:t>
            </a:r>
          </a:p>
          <a:p>
            <a:pPr>
              <a:buNone/>
            </a:pPr>
            <a:endParaRPr lang="pt-BR" b="1" dirty="0" smtClean="0"/>
          </a:p>
          <a:p>
            <a:r>
              <a:rPr lang="pt-BR" b="1" dirty="0" smtClean="0"/>
              <a:t>Rede Pessoal (PAN)</a:t>
            </a:r>
          </a:p>
          <a:p>
            <a:pPr>
              <a:buNone/>
            </a:pPr>
            <a:r>
              <a:rPr lang="pt-BR" b="1" dirty="0" smtClean="0"/>
              <a:t>       </a:t>
            </a:r>
            <a:r>
              <a:rPr lang="pt-BR" b="1" dirty="0" err="1" smtClean="0"/>
              <a:t>Personal</a:t>
            </a:r>
            <a:r>
              <a:rPr lang="pt-BR" b="1" dirty="0" smtClean="0"/>
              <a:t> </a:t>
            </a:r>
            <a:r>
              <a:rPr lang="pt-BR" b="1" dirty="0" err="1" smtClean="0"/>
              <a:t>area</a:t>
            </a:r>
            <a:r>
              <a:rPr lang="pt-BR" b="1" dirty="0" smtClean="0"/>
              <a:t> network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redes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pt-BR" dirty="0" smtClean="0"/>
              <a:t>Topologias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Barramento</a:t>
            </a:r>
            <a:endParaRPr lang="pt-BR" dirty="0"/>
          </a:p>
        </p:txBody>
      </p:sp>
      <p:pic>
        <p:nvPicPr>
          <p:cNvPr id="4" name="Imagem 3" descr="topologia barr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9" y="1430995"/>
            <a:ext cx="7468200" cy="42627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85918" y="5000636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Cabos coaxiais</a:t>
            </a:r>
          </a:p>
          <a:p>
            <a:r>
              <a:rPr lang="pt-BR" dirty="0" smtClean="0"/>
              <a:t>Conectores BNC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Anel</a:t>
            </a:r>
            <a:endParaRPr lang="pt-BR" dirty="0"/>
          </a:p>
        </p:txBody>
      </p:sp>
      <p:pic>
        <p:nvPicPr>
          <p:cNvPr id="4" name="Imagem 3" descr="topologia em a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857364"/>
            <a:ext cx="3171830" cy="30488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57356" y="5286388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Cabos coaxiais</a:t>
            </a:r>
          </a:p>
          <a:p>
            <a:r>
              <a:rPr lang="pt-BR" dirty="0" smtClean="0"/>
              <a:t>Conectores BNC</a:t>
            </a:r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Estrela</a:t>
            </a:r>
            <a:endParaRPr lang="pt-BR" dirty="0"/>
          </a:p>
        </p:txBody>
      </p:sp>
      <p:pic>
        <p:nvPicPr>
          <p:cNvPr id="4" name="Imagem 3" descr="topologia est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1" y="1214422"/>
            <a:ext cx="7451792" cy="425335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57356" y="5143512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Cabos UTP </a:t>
            </a:r>
          </a:p>
          <a:p>
            <a:r>
              <a:rPr lang="pt-BR" dirty="0" smtClean="0"/>
              <a:t>Conectores RJ-45</a:t>
            </a:r>
          </a:p>
          <a:p>
            <a:r>
              <a:rPr lang="pt-BR" dirty="0" smtClean="0"/>
              <a:t>Concentrador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10/100 (</a:t>
            </a:r>
            <a:r>
              <a:rPr lang="pt-BR" dirty="0" err="1" smtClean="0"/>
              <a:t>fast</a:t>
            </a:r>
            <a:r>
              <a:rPr lang="pt-BR" dirty="0" smtClean="0"/>
              <a:t> ethernet)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placas</a:t>
            </a:r>
            <a:endParaRPr lang="pt-BR" dirty="0"/>
          </a:p>
        </p:txBody>
      </p:sp>
      <p:pic>
        <p:nvPicPr>
          <p:cNvPr id="15362" name="Picture 2" descr="http://xtech.com.br/lojaxt/images/TE100-PCI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8599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512865">
            <a:off x="1571604" y="2714620"/>
            <a:ext cx="5900750" cy="1143000"/>
          </a:xfrm>
        </p:spPr>
        <p:txBody>
          <a:bodyPr/>
          <a:lstStyle/>
          <a:p>
            <a:r>
              <a:rPr lang="pt-BR" dirty="0" smtClean="0"/>
              <a:t>Dispositivo de redes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07/7/12/main" val="39113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Hub / switch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Dispositivos de rede</a:t>
            </a:r>
            <a:endParaRPr lang="pt-BR" dirty="0"/>
          </a:p>
        </p:txBody>
      </p:sp>
      <p:pic>
        <p:nvPicPr>
          <p:cNvPr id="30722" name="Picture 2" descr="http://bmiinformatica.com.br/loja/images/switch_24portas_10_100_1000mbps_dgs-1024d_-_d-link_g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214554"/>
            <a:ext cx="2881316" cy="2881316"/>
          </a:xfrm>
          <a:prstGeom prst="rect">
            <a:avLst/>
          </a:prstGeom>
          <a:noFill/>
        </p:spPr>
      </p:pic>
      <p:pic>
        <p:nvPicPr>
          <p:cNvPr id="30724" name="Picture 4" descr="http://www.gdhpress.com.br/redes/leia/cap1-9_html_m570f0c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BEBA8EAE-BF5A-486c-A8C5-ECC9F3942E4B">
                <a14:imgProps xmlns="" xmlns:a14="http://schemas.microsoft.com/office/drawing/2007/7/7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28662" y="2643182"/>
            <a:ext cx="3286116" cy="2464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Roteador (</a:t>
            </a:r>
            <a:r>
              <a:rPr lang="pt-BR" dirty="0" err="1" smtClean="0"/>
              <a:t>router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Dispositivos de rede</a:t>
            </a:r>
            <a:endParaRPr lang="pt-BR" dirty="0"/>
          </a:p>
        </p:txBody>
      </p:sp>
      <p:pic>
        <p:nvPicPr>
          <p:cNvPr id="31746" name="Picture 2" descr="http://www.entersystemtech.com/MyImages/dlink_roteador_di604_amp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643182"/>
            <a:ext cx="4238618" cy="263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Repetidor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Dispositivos de rede</a:t>
            </a:r>
            <a:endParaRPr lang="pt-BR" dirty="0"/>
          </a:p>
        </p:txBody>
      </p:sp>
      <p:pic>
        <p:nvPicPr>
          <p:cNvPr id="32770" name="Picture 2" descr="http://www.projetoderedes.com.br/tutoriais/imagens/Image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571744"/>
            <a:ext cx="264935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Modem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Dispositivos de rede</a:t>
            </a:r>
            <a:endParaRPr lang="pt-BR" dirty="0"/>
          </a:p>
        </p:txBody>
      </p:sp>
      <p:pic>
        <p:nvPicPr>
          <p:cNvPr id="33794" name="Picture 2" descr="http://www.img.lx.it.pt/~mpq/st04/ano2002_03/trabalhos_pesquisa/T_2/imagens_trabalho/mod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14620"/>
            <a:ext cx="367181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Dispositivos de redes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423948"/>
            <a:ext cx="4786345" cy="4198079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07/7/12/main" val="2863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Dispositivos de rede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471460"/>
            <a:ext cx="6394765" cy="417211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07/7/12/main" val="14301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Crimpagem de cabos (568-A)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34775"/>
            <a:ext cx="5357850" cy="44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565776" y="1714488"/>
            <a:ext cx="35782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92D050"/>
                </a:solidFill>
              </a:rPr>
              <a:t>Verde / Branco</a:t>
            </a:r>
          </a:p>
          <a:p>
            <a:r>
              <a:rPr lang="pt-BR" sz="3200" dirty="0" smtClean="0">
                <a:solidFill>
                  <a:srgbClr val="00B050"/>
                </a:solidFill>
              </a:rPr>
              <a:t>Verde</a:t>
            </a:r>
          </a:p>
          <a:p>
            <a:r>
              <a:rPr lang="pt-BR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Laranja/branco </a:t>
            </a:r>
          </a:p>
          <a:p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</a:rPr>
              <a:t>Azul</a:t>
            </a:r>
          </a:p>
          <a:p>
            <a:r>
              <a:rPr lang="pt-BR" sz="3200" dirty="0" smtClean="0">
                <a:solidFill>
                  <a:schemeClr val="bg2">
                    <a:lumMod val="75000"/>
                  </a:schemeClr>
                </a:solidFill>
              </a:rPr>
              <a:t>Azul / Branco</a:t>
            </a:r>
          </a:p>
          <a:p>
            <a:r>
              <a:rPr lang="pt-BR" sz="3200" dirty="0" smtClean="0">
                <a:solidFill>
                  <a:schemeClr val="accent3"/>
                </a:solidFill>
              </a:rPr>
              <a:t>Laranja</a:t>
            </a:r>
          </a:p>
          <a:p>
            <a:r>
              <a:rPr lang="pt-BR" sz="3200" dirty="0" smtClean="0">
                <a:solidFill>
                  <a:srgbClr val="993300"/>
                </a:solidFill>
              </a:rPr>
              <a:t>Marrom / Branco</a:t>
            </a:r>
          </a:p>
          <a:p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>Marrom</a:t>
            </a:r>
            <a:endParaRPr lang="pt-B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07/7/12/main" val="3496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Crimpagem</a:t>
            </a:r>
            <a:r>
              <a:rPr lang="pt-BR" dirty="0" smtClean="0"/>
              <a:t> de cabos (568-B)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5572164" cy="449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275" y="1357298"/>
            <a:ext cx="35147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525963"/>
          </a:xfrm>
        </p:spPr>
        <p:txBody>
          <a:bodyPr/>
          <a:lstStyle/>
          <a:p>
            <a:r>
              <a:rPr lang="pt-BR" dirty="0" smtClean="0"/>
              <a:t>Usado para ligar um computador direto à outro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Cabo </a:t>
            </a:r>
            <a:r>
              <a:rPr lang="pt-BR" dirty="0" err="1" smtClean="0"/>
              <a:t>Cross-Over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5992"/>
            <a:ext cx="3500462" cy="395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4721431"/>
          </a:xfrm>
        </p:spPr>
        <p:txBody>
          <a:bodyPr/>
          <a:lstStyle/>
          <a:p>
            <a:r>
              <a:rPr lang="pt-BR" dirty="0" smtClean="0"/>
              <a:t>10/100/1000 </a:t>
            </a:r>
            <a:r>
              <a:rPr lang="pt-BR" dirty="0" err="1" smtClean="0"/>
              <a:t>Gigabit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placas</a:t>
            </a:r>
            <a:endParaRPr lang="pt-BR" dirty="0"/>
          </a:p>
        </p:txBody>
      </p:sp>
      <p:pic>
        <p:nvPicPr>
          <p:cNvPr id="16386" name="Picture 2" descr="http://xtech.com.br/lojaxt/images/394791-B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3429024" cy="3429024"/>
          </a:xfrm>
          <a:prstGeom prst="rect">
            <a:avLst/>
          </a:prstGeom>
          <a:noFill/>
        </p:spPr>
      </p:pic>
      <p:pic>
        <p:nvPicPr>
          <p:cNvPr id="13314" name="Picture 2" descr="https://trendnet.com/image/products/photo/TEG-PCITXM_d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024314" cy="435771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143108" y="5500702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PCI-EXPRESS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86578" y="542926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PCI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Usado para interligar vários computadores à partir de um switch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Cabo </a:t>
            </a:r>
            <a:r>
              <a:rPr lang="pt-BR" dirty="0" err="1" smtClean="0"/>
              <a:t>Cross-link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428868"/>
            <a:ext cx="3705229" cy="395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Crimpagem (568-A / 568-B)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98685" y="1928802"/>
            <a:ext cx="7946623" cy="300039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</p:spTree>
    <p:extLst>
      <p:ext uri="{BB962C8B-B14F-4D97-AF65-F5344CB8AC3E}">
        <p14:creationId xmlns="" xmlns:p14="http://schemas.microsoft.com/office/powerpoint/2007/7/12/main" val="39798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10base5 = 10Mbps, base digital 500Mts</a:t>
            </a:r>
          </a:p>
          <a:p>
            <a:pPr marL="109728" indent="0">
              <a:buNone/>
            </a:pPr>
            <a:r>
              <a:rPr lang="pt-BR" dirty="0" smtClean="0"/>
              <a:t>Usa conectores “vampiros”</a:t>
            </a:r>
          </a:p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/>
              <a:t>10base2 = 10Mbps, base digital = 185Mts</a:t>
            </a:r>
          </a:p>
          <a:p>
            <a:pPr marL="109728" indent="0">
              <a:buNone/>
            </a:pPr>
            <a:r>
              <a:rPr lang="pt-BR" dirty="0" smtClean="0"/>
              <a:t>Usa conectores BNC</a:t>
            </a:r>
          </a:p>
          <a:p>
            <a:pPr marL="109728" indent="0">
              <a:buNone/>
            </a:pPr>
            <a:endParaRPr lang="pt-BR" dirty="0" smtClean="0"/>
          </a:p>
          <a:p>
            <a:pPr fontAlgn="ctr"/>
            <a:r>
              <a:rPr lang="pt-BR" dirty="0" smtClean="0"/>
              <a:t>100baseTx-HD = 100 Mbps </a:t>
            </a:r>
            <a:r>
              <a:rPr lang="pt-BR" dirty="0"/>
              <a:t>half duplex</a:t>
            </a:r>
          </a:p>
          <a:p>
            <a:pPr fontAlgn="ctr"/>
            <a:r>
              <a:rPr lang="pt-BR" dirty="0" smtClean="0"/>
              <a:t>100baseTx-FD = 100 Mbps full duplex</a:t>
            </a:r>
          </a:p>
          <a:p>
            <a:pPr fontAlgn="ctr"/>
            <a:r>
              <a:rPr lang="pt-BR" dirty="0" smtClean="0"/>
              <a:t>1000baseTx = 1000Mbps</a:t>
            </a:r>
          </a:p>
          <a:p>
            <a:pPr marL="109728" indent="0" fontAlgn="ctr">
              <a:buNone/>
            </a:pPr>
            <a:r>
              <a:rPr lang="pt-BR" dirty="0" smtClean="0"/>
              <a:t>Usa conectores RJ-45</a:t>
            </a:r>
            <a:endParaRPr lang="pt-BR" dirty="0"/>
          </a:p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cabos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07/7/12/main" val="131579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Conector Vampiro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357298"/>
            <a:ext cx="5786478" cy="474491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07/7/12/main" val="27344227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/>
          <a:lstStyle/>
          <a:p>
            <a:r>
              <a:rPr lang="pt-BR" dirty="0" smtClean="0"/>
              <a:t>Cat 1 = voz, cabo telefônico</a:t>
            </a:r>
          </a:p>
          <a:p>
            <a:r>
              <a:rPr lang="pt-BR" dirty="0" smtClean="0"/>
              <a:t>Cat 2 = dados a 4Mbps</a:t>
            </a:r>
          </a:p>
          <a:p>
            <a:r>
              <a:rPr lang="pt-BR" dirty="0" smtClean="0"/>
              <a:t>Cat 3 = </a:t>
            </a:r>
            <a:r>
              <a:rPr lang="pt-BR" b="1" dirty="0"/>
              <a:t>T</a:t>
            </a:r>
            <a:r>
              <a:rPr lang="pt-BR" dirty="0"/>
              <a:t>ransmissão de até 16 MHz. Dados a 10 Mbps (</a:t>
            </a:r>
            <a:r>
              <a:rPr lang="pt-BR" dirty="0" smtClean="0"/>
              <a:t>Ethernet)</a:t>
            </a:r>
          </a:p>
          <a:p>
            <a:r>
              <a:rPr lang="pt-BR" dirty="0" smtClean="0"/>
              <a:t>Cat 4 = </a:t>
            </a:r>
            <a:r>
              <a:rPr lang="pt-BR" dirty="0"/>
              <a:t>Transmissão de até 20 MHz. Dados a 20 Mbps (16 Mbps Token Ring)</a:t>
            </a:r>
            <a:endParaRPr lang="pt-BR" dirty="0" smtClean="0"/>
          </a:p>
          <a:p>
            <a:r>
              <a:rPr lang="pt-BR" dirty="0" smtClean="0"/>
              <a:t>Cat 5 = Não recomendado pela Eia/Tia</a:t>
            </a:r>
          </a:p>
          <a:p>
            <a:r>
              <a:rPr lang="pt-BR" dirty="0" smtClean="0"/>
              <a:t>Cat 5e = Transmissão </a:t>
            </a:r>
            <a:r>
              <a:rPr lang="pt-BR" dirty="0"/>
              <a:t>de até 100 MHz. Dados a 100 Mbps (Fast Ethernet)</a:t>
            </a:r>
            <a:endParaRPr lang="pt-BR" dirty="0" smtClean="0"/>
          </a:p>
          <a:p>
            <a:r>
              <a:rPr lang="pt-BR" dirty="0" smtClean="0"/>
              <a:t>Cat 6  = Transmissão à 1000Mbps (gigabit)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cabos 10baseTX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07/7/12/main" val="2280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Crimpagem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840858"/>
            <a:ext cx="3286148" cy="601714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</p:spTree>
    <p:extLst>
      <p:ext uri="{BB962C8B-B14F-4D97-AF65-F5344CB8AC3E}">
        <p14:creationId xmlns="" xmlns:p14="http://schemas.microsoft.com/office/powerpoint/2007/7/12/main" val="2009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rede</a:t>
            </a:r>
            <a:endParaRPr lang="pt-BR" dirty="0"/>
          </a:p>
        </p:txBody>
      </p:sp>
      <p:pic>
        <p:nvPicPr>
          <p:cNvPr id="34818" name="Picture 2" descr="http://www.projetoderedes.com.br/tutoriais/imagens/Image4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5952663" cy="36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rede</a:t>
            </a:r>
            <a:endParaRPr lang="pt-BR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1928802"/>
            <a:ext cx="163286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357298"/>
            <a:ext cx="130151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57364"/>
            <a:ext cx="1417813" cy="100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857364"/>
            <a:ext cx="1598477" cy="101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714752"/>
            <a:ext cx="1901270" cy="98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643314"/>
            <a:ext cx="1485909" cy="10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3571876"/>
            <a:ext cx="1599256" cy="109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000100" y="300037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Estações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857488" y="300037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Servidor 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857752" y="300037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Switch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643702" y="3000372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Modem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57224" y="4786322"/>
            <a:ext cx="488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Roteador       </a:t>
            </a:r>
            <a:r>
              <a:rPr lang="pt-BR" dirty="0" err="1" smtClean="0"/>
              <a:t>Roteador</a:t>
            </a:r>
            <a:r>
              <a:rPr lang="pt-BR" dirty="0" smtClean="0"/>
              <a:t> Wireless    Internet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 rot="20386441">
            <a:off x="434791" y="2603387"/>
            <a:ext cx="8229600" cy="109041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Criando um diagrama de rede</a:t>
            </a:r>
            <a:endParaRPr lang="pt-BR" sz="3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Wireless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placas</a:t>
            </a:r>
            <a:endParaRPr lang="pt-BR" dirty="0"/>
          </a:p>
        </p:txBody>
      </p:sp>
      <p:pic>
        <p:nvPicPr>
          <p:cNvPr id="17410" name="Picture 2" descr="http://www.compumaq.com.br/site/2009/img/produtos/0000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8599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Fibra </a:t>
            </a:r>
            <a:r>
              <a:rPr lang="pt-BR" dirty="0" err="1" smtClean="0"/>
              <a:t>optica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placas</a:t>
            </a:r>
            <a:endParaRPr lang="pt-BR" dirty="0"/>
          </a:p>
        </p:txBody>
      </p:sp>
      <p:pic>
        <p:nvPicPr>
          <p:cNvPr id="4" name="Picture 2" descr="http://www.ovislink-brasil.com/product_files/img_big/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6151574" cy="346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656526">
            <a:off x="2083878" y="2343721"/>
            <a:ext cx="5614998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Tipos de cabos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07/7/12/main" val="1225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Cabo coaxial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cabos</a:t>
            </a:r>
            <a:endParaRPr lang="pt-BR" dirty="0"/>
          </a:p>
        </p:txBody>
      </p:sp>
      <p:pic>
        <p:nvPicPr>
          <p:cNvPr id="18438" name="Picture 6" descr="http://www.muellerelectric.com/images/BU505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71743"/>
            <a:ext cx="3857652" cy="3647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2009-08-10T18:51:59Z</outs:dateTime>
      <outs:isPinned>true</outs:isPinned>
    </outs:relatedDate>
    <outs:relatedDate>
      <outs:type>2</outs:type>
      <outs:displayName>Created</outs:displayName>
      <outs:dateTime>2009-07-07T17:16:44Z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suporte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suporte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FB61E52B-C68C-49B3-B31C-B3C917C7D4AE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</TotalTime>
  <Words>477</Words>
  <Application>Microsoft Office PowerPoint</Application>
  <PresentationFormat>Apresentação na tela (4:3)</PresentationFormat>
  <Paragraphs>149</Paragraphs>
  <Slides>58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59" baseType="lpstr">
      <vt:lpstr>Concurso</vt:lpstr>
      <vt:lpstr>Cabeamento</vt:lpstr>
      <vt:lpstr>Tipos de placas de rede</vt:lpstr>
      <vt:lpstr>Tipos de placas de rede</vt:lpstr>
      <vt:lpstr>Tipos de placas</vt:lpstr>
      <vt:lpstr>Tipos de placas</vt:lpstr>
      <vt:lpstr>Tipos de placas</vt:lpstr>
      <vt:lpstr>Tipos de placas</vt:lpstr>
      <vt:lpstr>Tipos de cabos</vt:lpstr>
      <vt:lpstr>Tipos de cabos</vt:lpstr>
      <vt:lpstr>Tipos de cabos</vt:lpstr>
      <vt:lpstr>UTP / STP</vt:lpstr>
      <vt:lpstr>Tipos de cabos</vt:lpstr>
      <vt:lpstr>Tipos de fibra optica</vt:lpstr>
      <vt:lpstr>Slide 14</vt:lpstr>
      <vt:lpstr>Conectores</vt:lpstr>
      <vt:lpstr>Conectores</vt:lpstr>
      <vt:lpstr>Conectores</vt:lpstr>
      <vt:lpstr>Conectores</vt:lpstr>
      <vt:lpstr>Conectores</vt:lpstr>
      <vt:lpstr>Outros materiais</vt:lpstr>
      <vt:lpstr>Organizadores</vt:lpstr>
      <vt:lpstr>Patch panel</vt:lpstr>
      <vt:lpstr>rack</vt:lpstr>
      <vt:lpstr>Tomadas</vt:lpstr>
      <vt:lpstr>Ferramentas</vt:lpstr>
      <vt:lpstr>ferramentas</vt:lpstr>
      <vt:lpstr>Ferramentas</vt:lpstr>
      <vt:lpstr>Ferramentas</vt:lpstr>
      <vt:lpstr>Como não fazer o cabeamento da sua rede.</vt:lpstr>
      <vt:lpstr>Como não fazer um cabeamento</vt:lpstr>
      <vt:lpstr>Nem assim</vt:lpstr>
      <vt:lpstr>Obs:</vt:lpstr>
      <vt:lpstr>Slide 33</vt:lpstr>
      <vt:lpstr>Tipos de redes</vt:lpstr>
      <vt:lpstr>Tipos de redes</vt:lpstr>
      <vt:lpstr>Topologias</vt:lpstr>
      <vt:lpstr>Barramento</vt:lpstr>
      <vt:lpstr>Anel</vt:lpstr>
      <vt:lpstr>Estrela</vt:lpstr>
      <vt:lpstr>Dispositivo de redes</vt:lpstr>
      <vt:lpstr>Dispositivos de rede</vt:lpstr>
      <vt:lpstr>Dispositivos de rede</vt:lpstr>
      <vt:lpstr>Dispositivos de rede</vt:lpstr>
      <vt:lpstr>Dispositivos de rede</vt:lpstr>
      <vt:lpstr>Dispositivos de redes</vt:lpstr>
      <vt:lpstr>Dispositivos de rede</vt:lpstr>
      <vt:lpstr>Crimpagem de cabos (568-A)</vt:lpstr>
      <vt:lpstr>Crimpagem de cabos (568-B)</vt:lpstr>
      <vt:lpstr>Cabo Cross-Over</vt:lpstr>
      <vt:lpstr>Cabo Cross-link</vt:lpstr>
      <vt:lpstr>Crimpagem (568-A / 568-B)</vt:lpstr>
      <vt:lpstr>Tipos de cabos</vt:lpstr>
      <vt:lpstr>Conector Vampiro</vt:lpstr>
      <vt:lpstr>Tipos de cabos 10baseTX</vt:lpstr>
      <vt:lpstr>Crimpagem</vt:lpstr>
      <vt:lpstr>Diagrama de rede</vt:lpstr>
      <vt:lpstr>Diagrama de rede</vt:lpstr>
      <vt:lpstr>Exercício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Cabeamento</dc:title>
  <dc:creator>suporte</dc:creator>
  <cp:lastModifiedBy>microcamp</cp:lastModifiedBy>
  <cp:revision>33</cp:revision>
  <dcterms:created xsi:type="dcterms:W3CDTF">2009-07-07T17:16:44Z</dcterms:created>
  <dcterms:modified xsi:type="dcterms:W3CDTF">2010-04-24T14:27:28Z</dcterms:modified>
</cp:coreProperties>
</file>